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60" r:id="rId3"/>
    <p:sldId id="258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C184C4-4390-49F4-85E6-0C3FA2644178}"/>
              </a:ext>
            </a:extLst>
          </p:cNvPr>
          <p:cNvSpPr txBox="1"/>
          <p:nvPr/>
        </p:nvSpPr>
        <p:spPr>
          <a:xfrm>
            <a:off x="1000125" y="647700"/>
            <a:ext cx="82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7737-1D91-4659-AE1F-04B24E82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Background Information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3916F-1C1B-4807-8971-9091A3CA9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Author: Luke (1:1)</a:t>
            </a:r>
          </a:p>
          <a:p>
            <a:r>
              <a:rPr lang="en-US" sz="3200" dirty="0">
                <a:solidFill>
                  <a:schemeClr val="bg1"/>
                </a:solidFill>
              </a:rPr>
              <a:t>Date Written: likely 60’s AD</a:t>
            </a:r>
          </a:p>
          <a:p>
            <a:r>
              <a:rPr lang="en-US" sz="3200" dirty="0">
                <a:solidFill>
                  <a:schemeClr val="bg1"/>
                </a:solidFill>
              </a:rPr>
              <a:t>Purpose for writing: to chronicle the spread of the Gospel (1:8)</a:t>
            </a:r>
          </a:p>
          <a:p>
            <a:r>
              <a:rPr lang="en-US" sz="3200" dirty="0">
                <a:solidFill>
                  <a:schemeClr val="bg1"/>
                </a:solidFill>
              </a:rPr>
              <a:t>Main Characters: Holy Spirit, Peter, James, Saul/Paul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52748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Acts in Sections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359E65-8078-4B3C-B287-F4D944F3488D}"/>
              </a:ext>
            </a:extLst>
          </p:cNvPr>
          <p:cNvGrpSpPr/>
          <p:nvPr/>
        </p:nvGrpSpPr>
        <p:grpSpPr>
          <a:xfrm>
            <a:off x="869497" y="1275408"/>
            <a:ext cx="10398060" cy="5196770"/>
            <a:chOff x="869497" y="1275408"/>
            <a:chExt cx="10398060" cy="519677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DD3D41D-8E88-49F0-9314-4F6DC2A9FA46}"/>
                </a:ext>
              </a:extLst>
            </p:cNvPr>
            <p:cNvSpPr/>
            <p:nvPr/>
          </p:nvSpPr>
          <p:spPr>
            <a:xfrm>
              <a:off x="869497" y="1313987"/>
              <a:ext cx="2837001" cy="2273768"/>
            </a:xfrm>
            <a:custGeom>
              <a:avLst/>
              <a:gdLst>
                <a:gd name="connsiteX0" fmla="*/ 0 w 1864816"/>
                <a:gd name="connsiteY0" fmla="*/ 0 h 2237779"/>
                <a:gd name="connsiteX1" fmla="*/ 1864816 w 1864816"/>
                <a:gd name="connsiteY1" fmla="*/ 0 h 2237779"/>
                <a:gd name="connsiteX2" fmla="*/ 1864816 w 1864816"/>
                <a:gd name="connsiteY2" fmla="*/ 2237779 h 2237779"/>
                <a:gd name="connsiteX3" fmla="*/ 0 w 1864816"/>
                <a:gd name="connsiteY3" fmla="*/ 2237779 h 2237779"/>
                <a:gd name="connsiteX4" fmla="*/ 0 w 1864816"/>
                <a:gd name="connsiteY4" fmla="*/ 0 h 223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816" h="2237779">
                  <a:moveTo>
                    <a:pt x="0" y="0"/>
                  </a:moveTo>
                  <a:lnTo>
                    <a:pt x="1864816" y="0"/>
                  </a:lnTo>
                  <a:lnTo>
                    <a:pt x="1864816" y="2237779"/>
                  </a:lnTo>
                  <a:lnTo>
                    <a:pt x="0" y="2237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02" tIns="895112" rIns="184202" bIns="33020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400" kern="1200" dirty="0"/>
                <a:t>Early church in Jerusalem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D5B2929-F6F9-401F-80A7-CCC00BC42003}"/>
                </a:ext>
              </a:extLst>
            </p:cNvPr>
            <p:cNvSpPr/>
            <p:nvPr/>
          </p:nvSpPr>
          <p:spPr>
            <a:xfrm>
              <a:off x="1416777" y="1294458"/>
              <a:ext cx="1864816" cy="895111"/>
            </a:xfrm>
            <a:custGeom>
              <a:avLst/>
              <a:gdLst>
                <a:gd name="connsiteX0" fmla="*/ 0 w 1864816"/>
                <a:gd name="connsiteY0" fmla="*/ 0 h 895111"/>
                <a:gd name="connsiteX1" fmla="*/ 1864816 w 1864816"/>
                <a:gd name="connsiteY1" fmla="*/ 0 h 895111"/>
                <a:gd name="connsiteX2" fmla="*/ 1864816 w 1864816"/>
                <a:gd name="connsiteY2" fmla="*/ 895111 h 895111"/>
                <a:gd name="connsiteX3" fmla="*/ 0 w 1864816"/>
                <a:gd name="connsiteY3" fmla="*/ 895111 h 895111"/>
                <a:gd name="connsiteX4" fmla="*/ 0 w 1864816"/>
                <a:gd name="connsiteY4" fmla="*/ 0 h 89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816" h="895111">
                  <a:moveTo>
                    <a:pt x="0" y="0"/>
                  </a:moveTo>
                  <a:lnTo>
                    <a:pt x="1864816" y="0"/>
                  </a:lnTo>
                  <a:lnTo>
                    <a:pt x="1864816" y="895111"/>
                  </a:lnTo>
                  <a:lnTo>
                    <a:pt x="0" y="89511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02" tIns="165100" rIns="184202" bIns="16510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/>
                <a:t>1:1-6:7</a:t>
              </a:r>
              <a:endParaRPr lang="en-US" sz="30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1D0838-6633-4CB5-BE37-70A82D496875}"/>
                </a:ext>
              </a:extLst>
            </p:cNvPr>
            <p:cNvSpPr/>
            <p:nvPr/>
          </p:nvSpPr>
          <p:spPr>
            <a:xfrm>
              <a:off x="4824831" y="1328315"/>
              <a:ext cx="2837001" cy="2290947"/>
            </a:xfrm>
            <a:custGeom>
              <a:avLst/>
              <a:gdLst>
                <a:gd name="connsiteX0" fmla="*/ 0 w 1864816"/>
                <a:gd name="connsiteY0" fmla="*/ 0 h 2237779"/>
                <a:gd name="connsiteX1" fmla="*/ 1864816 w 1864816"/>
                <a:gd name="connsiteY1" fmla="*/ 0 h 2237779"/>
                <a:gd name="connsiteX2" fmla="*/ 1864816 w 1864816"/>
                <a:gd name="connsiteY2" fmla="*/ 2237779 h 2237779"/>
                <a:gd name="connsiteX3" fmla="*/ 0 w 1864816"/>
                <a:gd name="connsiteY3" fmla="*/ 2237779 h 2237779"/>
                <a:gd name="connsiteX4" fmla="*/ 0 w 1864816"/>
                <a:gd name="connsiteY4" fmla="*/ 0 h 223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816" h="2237779">
                  <a:moveTo>
                    <a:pt x="0" y="0"/>
                  </a:moveTo>
                  <a:lnTo>
                    <a:pt x="1864816" y="0"/>
                  </a:lnTo>
                  <a:lnTo>
                    <a:pt x="1864816" y="2237779"/>
                  </a:lnTo>
                  <a:lnTo>
                    <a:pt x="0" y="2237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02" tIns="895112" rIns="184202" bIns="33020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br>
                <a:rPr lang="en-US" sz="2400" kern="1200" dirty="0"/>
              </a:br>
              <a:r>
                <a:rPr lang="en-US" sz="2400" kern="1200" dirty="0"/>
                <a:t>the Church in Judea and Samaria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77BCA4B-3953-4C9C-ABBE-FB2CEEEC5A7D}"/>
                </a:ext>
              </a:extLst>
            </p:cNvPr>
            <p:cNvSpPr/>
            <p:nvPr/>
          </p:nvSpPr>
          <p:spPr>
            <a:xfrm>
              <a:off x="5254977" y="1448155"/>
              <a:ext cx="1864816" cy="895111"/>
            </a:xfrm>
            <a:custGeom>
              <a:avLst/>
              <a:gdLst>
                <a:gd name="connsiteX0" fmla="*/ 0 w 1864816"/>
                <a:gd name="connsiteY0" fmla="*/ 0 h 895111"/>
                <a:gd name="connsiteX1" fmla="*/ 1864816 w 1864816"/>
                <a:gd name="connsiteY1" fmla="*/ 0 h 895111"/>
                <a:gd name="connsiteX2" fmla="*/ 1864816 w 1864816"/>
                <a:gd name="connsiteY2" fmla="*/ 895111 h 895111"/>
                <a:gd name="connsiteX3" fmla="*/ 0 w 1864816"/>
                <a:gd name="connsiteY3" fmla="*/ 895111 h 895111"/>
                <a:gd name="connsiteX4" fmla="*/ 0 w 1864816"/>
                <a:gd name="connsiteY4" fmla="*/ 0 h 89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816" h="895111">
                  <a:moveTo>
                    <a:pt x="0" y="0"/>
                  </a:moveTo>
                  <a:lnTo>
                    <a:pt x="1864816" y="0"/>
                  </a:lnTo>
                  <a:lnTo>
                    <a:pt x="1864816" y="895111"/>
                  </a:lnTo>
                  <a:lnTo>
                    <a:pt x="0" y="89511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02" tIns="165100" rIns="184202" bIns="165100" numCol="1" spcCol="1270" anchor="ctr" anchorCtr="0">
              <a:noAutofit/>
            </a:bodyPr>
            <a:lstStyle/>
            <a:p>
              <a:pPr lvl="0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6:8-9:31</a:t>
              </a:r>
              <a:endParaRPr lang="en-US" sz="35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5FC567-29F9-4123-90AD-C44D53A1FDF9}"/>
                </a:ext>
              </a:extLst>
            </p:cNvPr>
            <p:cNvSpPr/>
            <p:nvPr/>
          </p:nvSpPr>
          <p:spPr>
            <a:xfrm>
              <a:off x="8594157" y="1275408"/>
              <a:ext cx="2550093" cy="2312347"/>
            </a:xfrm>
            <a:custGeom>
              <a:avLst/>
              <a:gdLst>
                <a:gd name="connsiteX0" fmla="*/ 0 w 1864816"/>
                <a:gd name="connsiteY0" fmla="*/ 0 h 2237779"/>
                <a:gd name="connsiteX1" fmla="*/ 1864816 w 1864816"/>
                <a:gd name="connsiteY1" fmla="*/ 0 h 2237779"/>
                <a:gd name="connsiteX2" fmla="*/ 1864816 w 1864816"/>
                <a:gd name="connsiteY2" fmla="*/ 2237779 h 2237779"/>
                <a:gd name="connsiteX3" fmla="*/ 0 w 1864816"/>
                <a:gd name="connsiteY3" fmla="*/ 2237779 h 2237779"/>
                <a:gd name="connsiteX4" fmla="*/ 0 w 1864816"/>
                <a:gd name="connsiteY4" fmla="*/ 0 h 223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816" h="2237779">
                  <a:moveTo>
                    <a:pt x="0" y="0"/>
                  </a:moveTo>
                  <a:lnTo>
                    <a:pt x="1864816" y="0"/>
                  </a:lnTo>
                  <a:lnTo>
                    <a:pt x="1864816" y="2237779"/>
                  </a:lnTo>
                  <a:lnTo>
                    <a:pt x="0" y="2237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02" tIns="895112" rIns="184202" bIns="33020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br>
                <a:rPr lang="en-US" sz="2400" kern="1200" dirty="0"/>
              </a:br>
              <a:r>
                <a:rPr lang="en-US" sz="2400" kern="1200" dirty="0"/>
                <a:t>The inclusion of the Gentiles 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330AB2-89D0-4713-87B3-FBAA72DDB94C}"/>
                </a:ext>
              </a:extLst>
            </p:cNvPr>
            <p:cNvSpPr/>
            <p:nvPr/>
          </p:nvSpPr>
          <p:spPr>
            <a:xfrm>
              <a:off x="8836364" y="1424165"/>
              <a:ext cx="2307886" cy="895111"/>
            </a:xfrm>
            <a:custGeom>
              <a:avLst/>
              <a:gdLst>
                <a:gd name="connsiteX0" fmla="*/ 0 w 1864816"/>
                <a:gd name="connsiteY0" fmla="*/ 0 h 895111"/>
                <a:gd name="connsiteX1" fmla="*/ 1864816 w 1864816"/>
                <a:gd name="connsiteY1" fmla="*/ 0 h 895111"/>
                <a:gd name="connsiteX2" fmla="*/ 1864816 w 1864816"/>
                <a:gd name="connsiteY2" fmla="*/ 895111 h 895111"/>
                <a:gd name="connsiteX3" fmla="*/ 0 w 1864816"/>
                <a:gd name="connsiteY3" fmla="*/ 895111 h 895111"/>
                <a:gd name="connsiteX4" fmla="*/ 0 w 1864816"/>
                <a:gd name="connsiteY4" fmla="*/ 0 h 89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816" h="895111">
                  <a:moveTo>
                    <a:pt x="0" y="0"/>
                  </a:moveTo>
                  <a:lnTo>
                    <a:pt x="1864816" y="0"/>
                  </a:lnTo>
                  <a:lnTo>
                    <a:pt x="1864816" y="895111"/>
                  </a:lnTo>
                  <a:lnTo>
                    <a:pt x="0" y="89511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02" tIns="165100" rIns="184202" bIns="165100" numCol="1" spcCol="1270" anchor="ctr" anchorCtr="0">
              <a:noAutofit/>
            </a:bodyPr>
            <a:lstStyle/>
            <a:p>
              <a:pPr lvl="0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9:32-12:24</a:t>
              </a:r>
              <a:endParaRPr lang="en-US" sz="35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93B3D85-B6D5-4D10-B714-56C246EB45D1}"/>
                </a:ext>
              </a:extLst>
            </p:cNvPr>
            <p:cNvSpPr/>
            <p:nvPr/>
          </p:nvSpPr>
          <p:spPr>
            <a:xfrm>
              <a:off x="913796" y="4234399"/>
              <a:ext cx="2792702" cy="2237779"/>
            </a:xfrm>
            <a:custGeom>
              <a:avLst/>
              <a:gdLst>
                <a:gd name="connsiteX0" fmla="*/ 0 w 1864816"/>
                <a:gd name="connsiteY0" fmla="*/ 0 h 2237779"/>
                <a:gd name="connsiteX1" fmla="*/ 1864816 w 1864816"/>
                <a:gd name="connsiteY1" fmla="*/ 0 h 2237779"/>
                <a:gd name="connsiteX2" fmla="*/ 1864816 w 1864816"/>
                <a:gd name="connsiteY2" fmla="*/ 2237779 h 2237779"/>
                <a:gd name="connsiteX3" fmla="*/ 0 w 1864816"/>
                <a:gd name="connsiteY3" fmla="*/ 2237779 h 2237779"/>
                <a:gd name="connsiteX4" fmla="*/ 0 w 1864816"/>
                <a:gd name="connsiteY4" fmla="*/ 0 h 223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816" h="2237779">
                  <a:moveTo>
                    <a:pt x="0" y="0"/>
                  </a:moveTo>
                  <a:lnTo>
                    <a:pt x="1864816" y="0"/>
                  </a:lnTo>
                  <a:lnTo>
                    <a:pt x="1864816" y="2237779"/>
                  </a:lnTo>
                  <a:lnTo>
                    <a:pt x="0" y="2237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02" tIns="895112" rIns="184202" bIns="33020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br>
                <a:rPr lang="en-US" sz="2400" kern="1200" dirty="0"/>
              </a:br>
              <a:r>
                <a:rPr lang="en-US" sz="2400" kern="1200" dirty="0"/>
                <a:t>Mission to Asia 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9032AF-626C-4A45-840D-3018387788CC}"/>
                </a:ext>
              </a:extLst>
            </p:cNvPr>
            <p:cNvSpPr/>
            <p:nvPr/>
          </p:nvSpPr>
          <p:spPr>
            <a:xfrm>
              <a:off x="1232388" y="4387635"/>
              <a:ext cx="2474110" cy="895111"/>
            </a:xfrm>
            <a:custGeom>
              <a:avLst/>
              <a:gdLst>
                <a:gd name="connsiteX0" fmla="*/ 0 w 1864816"/>
                <a:gd name="connsiteY0" fmla="*/ 0 h 895111"/>
                <a:gd name="connsiteX1" fmla="*/ 1864816 w 1864816"/>
                <a:gd name="connsiteY1" fmla="*/ 0 h 895111"/>
                <a:gd name="connsiteX2" fmla="*/ 1864816 w 1864816"/>
                <a:gd name="connsiteY2" fmla="*/ 895111 h 895111"/>
                <a:gd name="connsiteX3" fmla="*/ 0 w 1864816"/>
                <a:gd name="connsiteY3" fmla="*/ 895111 h 895111"/>
                <a:gd name="connsiteX4" fmla="*/ 0 w 1864816"/>
                <a:gd name="connsiteY4" fmla="*/ 0 h 89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816" h="895111">
                  <a:moveTo>
                    <a:pt x="0" y="0"/>
                  </a:moveTo>
                  <a:lnTo>
                    <a:pt x="1864816" y="0"/>
                  </a:lnTo>
                  <a:lnTo>
                    <a:pt x="1864816" y="895111"/>
                  </a:lnTo>
                  <a:lnTo>
                    <a:pt x="0" y="89511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02" tIns="165100" rIns="184202" bIns="165100" numCol="1" spcCol="1270" anchor="ctr" anchorCtr="0">
              <a:noAutofit/>
            </a:bodyPr>
            <a:lstStyle/>
            <a:p>
              <a:pPr lvl="0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12:25-16:5</a:t>
              </a:r>
              <a:endParaRPr lang="en-CA" sz="4100" kern="12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CF3EA4-86F9-4831-83E3-2958C178D381}"/>
                </a:ext>
              </a:extLst>
            </p:cNvPr>
            <p:cNvSpPr/>
            <p:nvPr/>
          </p:nvSpPr>
          <p:spPr>
            <a:xfrm>
              <a:off x="4855606" y="4220533"/>
              <a:ext cx="2806226" cy="2237779"/>
            </a:xfrm>
            <a:custGeom>
              <a:avLst/>
              <a:gdLst>
                <a:gd name="connsiteX0" fmla="*/ 0 w 1864816"/>
                <a:gd name="connsiteY0" fmla="*/ 0 h 2237779"/>
                <a:gd name="connsiteX1" fmla="*/ 1864816 w 1864816"/>
                <a:gd name="connsiteY1" fmla="*/ 0 h 2237779"/>
                <a:gd name="connsiteX2" fmla="*/ 1864816 w 1864816"/>
                <a:gd name="connsiteY2" fmla="*/ 2237779 h 2237779"/>
                <a:gd name="connsiteX3" fmla="*/ 0 w 1864816"/>
                <a:gd name="connsiteY3" fmla="*/ 2237779 h 2237779"/>
                <a:gd name="connsiteX4" fmla="*/ 0 w 1864816"/>
                <a:gd name="connsiteY4" fmla="*/ 0 h 223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816" h="2237779">
                  <a:moveTo>
                    <a:pt x="0" y="0"/>
                  </a:moveTo>
                  <a:lnTo>
                    <a:pt x="1864816" y="0"/>
                  </a:lnTo>
                  <a:lnTo>
                    <a:pt x="1864816" y="2237779"/>
                  </a:lnTo>
                  <a:lnTo>
                    <a:pt x="0" y="2237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02" tIns="895112" rIns="184202" bIns="33020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br>
                <a:rPr lang="en-US" sz="2400" kern="1200" dirty="0"/>
              </a:br>
              <a:r>
                <a:rPr lang="en-US" sz="2400" kern="1200" dirty="0"/>
                <a:t>Mission to Europe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E6F8F45-3783-4D7E-A736-62108C81D41F}"/>
                </a:ext>
              </a:extLst>
            </p:cNvPr>
            <p:cNvSpPr/>
            <p:nvPr/>
          </p:nvSpPr>
          <p:spPr>
            <a:xfrm>
              <a:off x="4855606" y="4387634"/>
              <a:ext cx="2792702" cy="895111"/>
            </a:xfrm>
            <a:custGeom>
              <a:avLst/>
              <a:gdLst>
                <a:gd name="connsiteX0" fmla="*/ 0 w 1864816"/>
                <a:gd name="connsiteY0" fmla="*/ 0 h 895111"/>
                <a:gd name="connsiteX1" fmla="*/ 1864816 w 1864816"/>
                <a:gd name="connsiteY1" fmla="*/ 0 h 895111"/>
                <a:gd name="connsiteX2" fmla="*/ 1864816 w 1864816"/>
                <a:gd name="connsiteY2" fmla="*/ 895111 h 895111"/>
                <a:gd name="connsiteX3" fmla="*/ 0 w 1864816"/>
                <a:gd name="connsiteY3" fmla="*/ 895111 h 895111"/>
                <a:gd name="connsiteX4" fmla="*/ 0 w 1864816"/>
                <a:gd name="connsiteY4" fmla="*/ 0 h 89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816" h="895111">
                  <a:moveTo>
                    <a:pt x="0" y="0"/>
                  </a:moveTo>
                  <a:lnTo>
                    <a:pt x="1864816" y="0"/>
                  </a:lnTo>
                  <a:lnTo>
                    <a:pt x="1864816" y="895111"/>
                  </a:lnTo>
                  <a:lnTo>
                    <a:pt x="0" y="89511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02" tIns="165100" rIns="184202" bIns="165100" numCol="1" spcCol="1270" anchor="ctr" anchorCtr="0">
              <a:noAutofit/>
            </a:bodyPr>
            <a:lstStyle/>
            <a:p>
              <a:pPr lvl="0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16:6-19:20</a:t>
              </a:r>
              <a:endParaRPr lang="en-CA" sz="4100" kern="12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EADFA57-04FD-431B-AFCC-E0934DB150AB}"/>
                </a:ext>
              </a:extLst>
            </p:cNvPr>
            <p:cNvSpPr/>
            <p:nvPr/>
          </p:nvSpPr>
          <p:spPr>
            <a:xfrm>
              <a:off x="8617205" y="4220532"/>
              <a:ext cx="2650352" cy="2237779"/>
            </a:xfrm>
            <a:custGeom>
              <a:avLst/>
              <a:gdLst>
                <a:gd name="connsiteX0" fmla="*/ 0 w 1864816"/>
                <a:gd name="connsiteY0" fmla="*/ 0 h 2237779"/>
                <a:gd name="connsiteX1" fmla="*/ 1864816 w 1864816"/>
                <a:gd name="connsiteY1" fmla="*/ 0 h 2237779"/>
                <a:gd name="connsiteX2" fmla="*/ 1864816 w 1864816"/>
                <a:gd name="connsiteY2" fmla="*/ 2237779 h 2237779"/>
                <a:gd name="connsiteX3" fmla="*/ 0 w 1864816"/>
                <a:gd name="connsiteY3" fmla="*/ 2237779 h 2237779"/>
                <a:gd name="connsiteX4" fmla="*/ 0 w 1864816"/>
                <a:gd name="connsiteY4" fmla="*/ 0 h 223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816" h="2237779">
                  <a:moveTo>
                    <a:pt x="0" y="0"/>
                  </a:moveTo>
                  <a:lnTo>
                    <a:pt x="1864816" y="0"/>
                  </a:lnTo>
                  <a:lnTo>
                    <a:pt x="1864816" y="2237779"/>
                  </a:lnTo>
                  <a:lnTo>
                    <a:pt x="0" y="2237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02" tIns="895112" rIns="184202" bIns="33020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br>
                <a:rPr lang="en-US" sz="2400" kern="1200" dirty="0"/>
              </a:br>
              <a:r>
                <a:rPr lang="en-US" sz="2400" kern="1200" dirty="0"/>
                <a:t>Mission to Rome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89C1734-CE01-4E6E-AA26-BEFAE1C62E12}"/>
                </a:ext>
              </a:extLst>
            </p:cNvPr>
            <p:cNvSpPr/>
            <p:nvPr/>
          </p:nvSpPr>
          <p:spPr>
            <a:xfrm>
              <a:off x="8617205" y="4387633"/>
              <a:ext cx="2650352" cy="895111"/>
            </a:xfrm>
            <a:custGeom>
              <a:avLst/>
              <a:gdLst>
                <a:gd name="connsiteX0" fmla="*/ 0 w 1864816"/>
                <a:gd name="connsiteY0" fmla="*/ 0 h 895111"/>
                <a:gd name="connsiteX1" fmla="*/ 1864816 w 1864816"/>
                <a:gd name="connsiteY1" fmla="*/ 0 h 895111"/>
                <a:gd name="connsiteX2" fmla="*/ 1864816 w 1864816"/>
                <a:gd name="connsiteY2" fmla="*/ 895111 h 895111"/>
                <a:gd name="connsiteX3" fmla="*/ 0 w 1864816"/>
                <a:gd name="connsiteY3" fmla="*/ 895111 h 895111"/>
                <a:gd name="connsiteX4" fmla="*/ 0 w 1864816"/>
                <a:gd name="connsiteY4" fmla="*/ 0 h 89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816" h="895111">
                  <a:moveTo>
                    <a:pt x="0" y="0"/>
                  </a:moveTo>
                  <a:lnTo>
                    <a:pt x="1864816" y="0"/>
                  </a:lnTo>
                  <a:lnTo>
                    <a:pt x="1864816" y="895111"/>
                  </a:lnTo>
                  <a:lnTo>
                    <a:pt x="0" y="89511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02" tIns="165100" rIns="184202" bIns="16510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19:21-28:31</a:t>
              </a:r>
              <a:endParaRPr lang="en-CA" sz="4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7737-1D91-4659-AE1F-04B24E82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Theme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3916F-1C1B-4807-8971-9091A3CA9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Kingdom of God (8x)- the power/authority of Jesus on earth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Church- </a:t>
            </a:r>
            <a:r>
              <a:rPr lang="en-US" sz="3200" i="1" dirty="0" err="1">
                <a:solidFill>
                  <a:schemeClr val="bg1"/>
                </a:solidFill>
              </a:rPr>
              <a:t>ekklesia</a:t>
            </a:r>
            <a:r>
              <a:rPr lang="en-US" sz="3200" dirty="0">
                <a:solidFill>
                  <a:schemeClr val="bg1"/>
                </a:solidFill>
              </a:rPr>
              <a:t> (called out)- the gathering of God’s people in a region or the whole of the church </a:t>
            </a:r>
          </a:p>
          <a:p>
            <a:r>
              <a:rPr lang="en-US" sz="3200" dirty="0">
                <a:solidFill>
                  <a:schemeClr val="bg1"/>
                </a:solidFill>
              </a:rPr>
              <a:t>Persecution- confessing Christ through opposition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Missions- being sent by God to other parts of the world</a:t>
            </a:r>
          </a:p>
          <a:p>
            <a:r>
              <a:rPr lang="en-US" sz="3200" dirty="0">
                <a:solidFill>
                  <a:schemeClr val="bg1"/>
                </a:solidFill>
              </a:rPr>
              <a:t>Gentiles- representative of all people outside Jewish roots 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9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7737-1D91-4659-AE1F-04B24E82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Difficulties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3916F-1C1B-4807-8971-9091A3CA9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How to read- is it descriptive or prescriptive?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The ‘ideal’ church or a local example?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Repetition- the pattern gets repetitive; don’t discount what’s being said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7737-1D91-4659-AE1F-04B24E82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Blessings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3916F-1C1B-4807-8971-9091A3CA9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Power of God- the church grows in adversity</a:t>
            </a:r>
          </a:p>
          <a:p>
            <a:r>
              <a:rPr lang="en-US" sz="3200" dirty="0">
                <a:solidFill>
                  <a:schemeClr val="bg1"/>
                </a:solidFill>
              </a:rPr>
              <a:t>Growth of people- the maturation process of Paul and other disciples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Our response </a:t>
            </a:r>
            <a:r>
              <a:rPr lang="en-US" sz="3200">
                <a:solidFill>
                  <a:schemeClr val="bg1"/>
                </a:solidFill>
              </a:rPr>
              <a:t>as witnesses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{02B59193-2A6A-45E7-ABD7-4345202359C2}tf12214701</Template>
  <TotalTime>0</TotalTime>
  <Words>193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Goudy Old Style</vt:lpstr>
      <vt:lpstr>Wingdings 2</vt:lpstr>
      <vt:lpstr>SlateVTI</vt:lpstr>
      <vt:lpstr>PowerPoint Presentation</vt:lpstr>
      <vt:lpstr>Background Information</vt:lpstr>
      <vt:lpstr>Acts in Sections</vt:lpstr>
      <vt:lpstr>Theme</vt:lpstr>
      <vt:lpstr>Difficulties</vt:lpstr>
      <vt:lpstr>Blessings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2020-05-11T21:38:15Z</dcterms:created>
  <dcterms:modified xsi:type="dcterms:W3CDTF">2020-05-26T15:36:18Z</dcterms:modified>
</cp:coreProperties>
</file>